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58" r:id="rId5"/>
    <p:sldId id="260" r:id="rId6"/>
    <p:sldId id="262" r:id="rId7"/>
    <p:sldId id="264" r:id="rId8"/>
    <p:sldId id="265" r:id="rId9"/>
    <p:sldId id="266"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8E7F674-603F-41F3-934F-DEBA0B6F74B4}" type="datetimeFigureOut">
              <a:rPr lang="it-IT" smtClean="0"/>
              <a:t>11/04/2021</a:t>
            </a:fld>
            <a:endParaRPr lang="it-IT"/>
          </a:p>
        </p:txBody>
      </p:sp>
      <p:sp>
        <p:nvSpPr>
          <p:cNvPr id="5" name="Footer Placeholder 4"/>
          <p:cNvSpPr>
            <a:spLocks noGrp="1"/>
          </p:cNvSpPr>
          <p:nvPr>
            <p:ph type="ftr" sz="quarter" idx="11"/>
          </p:nvPr>
        </p:nvSpPr>
        <p:spPr>
          <a:xfrm>
            <a:off x="1876424" y="5410201"/>
            <a:ext cx="5124886" cy="365125"/>
          </a:xfrm>
        </p:spPr>
        <p:txBody>
          <a:bodyPr/>
          <a:lstStyle/>
          <a:p>
            <a:endParaRPr lang="it-IT"/>
          </a:p>
        </p:txBody>
      </p:sp>
      <p:sp>
        <p:nvSpPr>
          <p:cNvPr id="6" name="Slide Number Placeholder 5"/>
          <p:cNvSpPr>
            <a:spLocks noGrp="1"/>
          </p:cNvSpPr>
          <p:nvPr>
            <p:ph type="sldNum" sz="quarter" idx="12"/>
          </p:nvPr>
        </p:nvSpPr>
        <p:spPr>
          <a:xfrm>
            <a:off x="9896911" y="5410199"/>
            <a:ext cx="771089" cy="365125"/>
          </a:xfrm>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200420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8E7F674-603F-41F3-934F-DEBA0B6F74B4}" type="datetimeFigureOut">
              <a:rPr lang="it-IT" smtClean="0"/>
              <a:t>11/04/2021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452585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8E7F674-603F-41F3-934F-DEBA0B6F74B4}" type="datetimeFigureOut">
              <a:rPr lang="it-IT" smtClean="0"/>
              <a:t>11/04/2021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6799910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8E7F674-603F-41F3-934F-DEBA0B6F74B4}" type="datetimeFigureOut">
              <a:rPr lang="it-IT" smtClean="0"/>
              <a:t>11/04/2021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CFF5F7-111E-4F9E-BF39-BEB89AD0CD0D}" type="slidenum">
              <a:rPr lang="it-IT" smtClean="0"/>
              <a:t>‹N›</a:t>
            </a:fld>
            <a:endParaRPr lang="it-IT"/>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22934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8E7F674-603F-41F3-934F-DEBA0B6F74B4}" type="datetimeFigureOut">
              <a:rPr lang="it-IT" smtClean="0"/>
              <a:t>11/04/2021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382802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28E7F674-603F-41F3-934F-DEBA0B6F74B4}" type="datetimeFigureOut">
              <a:rPr lang="it-IT" smtClean="0"/>
              <a:t>11/04/2021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526303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28E7F674-603F-41F3-934F-DEBA0B6F74B4}" type="datetimeFigureOut">
              <a:rPr lang="it-IT" smtClean="0"/>
              <a:t>11/04/2021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207109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8E7F674-603F-41F3-934F-DEBA0B6F74B4}" type="datetimeFigureOut">
              <a:rPr lang="it-IT" smtClean="0"/>
              <a:t>11/04/2021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862740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8E7F674-603F-41F3-934F-DEBA0B6F74B4}" type="datetimeFigureOut">
              <a:rPr lang="it-IT" smtClean="0"/>
              <a:t>11/04/2021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4183352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8E7F674-603F-41F3-934F-DEBA0B6F74B4}" type="datetimeFigureOut">
              <a:rPr lang="it-IT" smtClean="0"/>
              <a:t>11/04/2021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917898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8E7F674-603F-41F3-934F-DEBA0B6F74B4}" type="datetimeFigureOut">
              <a:rPr lang="it-IT" smtClean="0"/>
              <a:t>11/04/2021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704528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28E7F674-603F-41F3-934F-DEBA0B6F74B4}" type="datetimeFigureOut">
              <a:rPr lang="it-IT" smtClean="0"/>
              <a:t>11/04/2021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380645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28E7F674-603F-41F3-934F-DEBA0B6F74B4}" type="datetimeFigureOut">
              <a:rPr lang="it-IT" smtClean="0"/>
              <a:t>11/04/2021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606862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28E7F674-603F-41F3-934F-DEBA0B6F74B4}" type="datetimeFigureOut">
              <a:rPr lang="it-IT" smtClean="0"/>
              <a:t>11/04/2021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364561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7F674-603F-41F3-934F-DEBA0B6F74B4}" type="datetimeFigureOut">
              <a:rPr lang="it-IT" smtClean="0"/>
              <a:t>11/04/2021</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369174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8E7F674-603F-41F3-934F-DEBA0B6F74B4}" type="datetimeFigureOut">
              <a:rPr lang="it-IT" smtClean="0"/>
              <a:t>11/04/2021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586279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8E7F674-603F-41F3-934F-DEBA0B6F74B4}" type="datetimeFigureOut">
              <a:rPr lang="it-IT" smtClean="0"/>
              <a:t>11/04/2021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047989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8E7F674-603F-41F3-934F-DEBA0B6F74B4}" type="datetimeFigureOut">
              <a:rPr lang="it-IT" smtClean="0"/>
              <a:t>11/04/2021</a:t>
            </a:fld>
            <a:endParaRPr lang="it-IT"/>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CCFF5F7-111E-4F9E-BF39-BEB89AD0CD0D}" type="slidenum">
              <a:rPr lang="it-IT" smtClean="0"/>
              <a:t>‹N›</a:t>
            </a:fld>
            <a:endParaRPr lang="it-IT"/>
          </a:p>
        </p:txBody>
      </p:sp>
    </p:spTree>
    <p:extLst>
      <p:ext uri="{BB962C8B-B14F-4D97-AF65-F5344CB8AC3E}">
        <p14:creationId xmlns:p14="http://schemas.microsoft.com/office/powerpoint/2010/main" val="228309406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15E7B-CE22-43FE-848B-7E96012B82AE}"/>
              </a:ext>
            </a:extLst>
          </p:cNvPr>
          <p:cNvSpPr>
            <a:spLocks noGrp="1"/>
          </p:cNvSpPr>
          <p:nvPr>
            <p:ph type="ctrTitle"/>
          </p:nvPr>
        </p:nvSpPr>
        <p:spPr>
          <a:xfrm>
            <a:off x="4162567" y="818984"/>
            <a:ext cx="6714699" cy="3178689"/>
          </a:xfrm>
        </p:spPr>
        <p:txBody>
          <a:bodyPr>
            <a:normAutofit/>
          </a:bodyPr>
          <a:lstStyle/>
          <a:p>
            <a:pPr algn="l"/>
            <a:r>
              <a:rPr lang="it-IT" sz="4800" dirty="0">
                <a:solidFill>
                  <a:srgbClr val="FFFFFF"/>
                </a:solidFill>
              </a:rPr>
              <a:t>MHW2</a:t>
            </a:r>
          </a:p>
        </p:txBody>
      </p:sp>
      <p:sp>
        <p:nvSpPr>
          <p:cNvPr id="3" name="Subtitle 2">
            <a:extLst>
              <a:ext uri="{FF2B5EF4-FFF2-40B4-BE49-F238E27FC236}">
                <a16:creationId xmlns:a16="http://schemas.microsoft.com/office/drawing/2014/main" id="{9290D403-F4A2-48A1-9DCD-D7908A44BB4D}"/>
              </a:ext>
            </a:extLst>
          </p:cNvPr>
          <p:cNvSpPr>
            <a:spLocks noGrp="1"/>
          </p:cNvSpPr>
          <p:nvPr>
            <p:ph type="subTitle" idx="1"/>
          </p:nvPr>
        </p:nvSpPr>
        <p:spPr>
          <a:xfrm>
            <a:off x="4285397" y="4960961"/>
            <a:ext cx="7055893" cy="1078054"/>
          </a:xfrm>
        </p:spPr>
        <p:txBody>
          <a:bodyPr>
            <a:normAutofit fontScale="77500" lnSpcReduction="20000"/>
          </a:bodyPr>
          <a:lstStyle/>
          <a:p>
            <a:pPr algn="l"/>
            <a:r>
              <a:rPr lang="it-IT" dirty="0">
                <a:solidFill>
                  <a:srgbClr val="FFFFFF"/>
                </a:solidFill>
              </a:rPr>
              <a:t>Vincenzo </a:t>
            </a:r>
            <a:r>
              <a:rPr lang="it-IT" dirty="0" err="1">
                <a:solidFill>
                  <a:srgbClr val="FFFFFF"/>
                </a:solidFill>
              </a:rPr>
              <a:t>micieli</a:t>
            </a:r>
            <a:endParaRPr lang="it-IT" dirty="0">
              <a:solidFill>
                <a:srgbClr val="FFFFFF"/>
              </a:solidFill>
            </a:endParaRPr>
          </a:p>
          <a:p>
            <a:pPr algn="l"/>
            <a:r>
              <a:rPr lang="it-IT" dirty="0">
                <a:solidFill>
                  <a:srgbClr val="FFFFFF"/>
                </a:solidFill>
              </a:rPr>
              <a:t>O46002226</a:t>
            </a:r>
          </a:p>
          <a:p>
            <a:pPr algn="l"/>
            <a:r>
              <a:rPr lang="it-IT" dirty="0">
                <a:solidFill>
                  <a:srgbClr val="FFFFFF"/>
                </a:solidFill>
              </a:rPr>
              <a:t>10/04/2021</a:t>
            </a:r>
          </a:p>
        </p:txBody>
      </p:sp>
    </p:spTree>
    <p:extLst>
      <p:ext uri="{BB962C8B-B14F-4D97-AF65-F5344CB8AC3E}">
        <p14:creationId xmlns:p14="http://schemas.microsoft.com/office/powerpoint/2010/main" val="247400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2411442" y="-2660291"/>
            <a:ext cx="7807266" cy="3387497"/>
          </a:xfrm>
        </p:spPr>
        <p:txBody>
          <a:bodyPr anchor="b">
            <a:normAutofit/>
          </a:bodyPr>
          <a:lstStyle/>
          <a:p>
            <a:pPr algn="r"/>
            <a:r>
              <a:rPr lang="it-IT" sz="4000" dirty="0">
                <a:solidFill>
                  <a:srgbClr val="FFFFFF"/>
                </a:solidFill>
              </a:rPr>
              <a:t>VERSIONE MOBILE</a:t>
            </a:r>
          </a:p>
        </p:txBody>
      </p:sp>
      <p:pic>
        <p:nvPicPr>
          <p:cNvPr id="13" name="Immagine 12">
            <a:extLst>
              <a:ext uri="{FF2B5EF4-FFF2-40B4-BE49-F238E27FC236}">
                <a16:creationId xmlns:a16="http://schemas.microsoft.com/office/drawing/2014/main" id="{65F6D1ED-8B3F-4DC4-B86E-4B6B6ADC9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00012"/>
            <a:ext cx="1028700" cy="6657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Immagine 14" descr="Immagine che contiene testo, interni, screenshot&#10;&#10;Descrizione generata automaticamente">
            <a:extLst>
              <a:ext uri="{FF2B5EF4-FFF2-40B4-BE49-F238E27FC236}">
                <a16:creationId xmlns:a16="http://schemas.microsoft.com/office/drawing/2014/main" id="{9FB76B08-3F64-456C-8E03-49BC91C80B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400" y="100012"/>
            <a:ext cx="2829675" cy="6657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Immagine 17" descr="Immagine che contiene testo&#10;&#10;Descrizione generata automaticamente">
            <a:extLst>
              <a:ext uri="{FF2B5EF4-FFF2-40B4-BE49-F238E27FC236}">
                <a16:creationId xmlns:a16="http://schemas.microsoft.com/office/drawing/2014/main" id="{D154953D-9471-4DFF-94FF-62F114376D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4974" y="727206"/>
            <a:ext cx="2575560" cy="59740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CasellaDiTesto 18">
            <a:extLst>
              <a:ext uri="{FF2B5EF4-FFF2-40B4-BE49-F238E27FC236}">
                <a16:creationId xmlns:a16="http://schemas.microsoft.com/office/drawing/2014/main" id="{A82C67B5-5E6D-4A5E-BD17-E66825FA6AF3}"/>
              </a:ext>
            </a:extLst>
          </p:cNvPr>
          <p:cNvSpPr txBox="1"/>
          <p:nvPr/>
        </p:nvSpPr>
        <p:spPr>
          <a:xfrm>
            <a:off x="8558087" y="3344886"/>
            <a:ext cx="3243388" cy="369332"/>
          </a:xfrm>
          <a:prstGeom prst="rect">
            <a:avLst/>
          </a:prstGeom>
          <a:noFill/>
        </p:spPr>
        <p:txBody>
          <a:bodyPr wrap="none" rtlCol="0">
            <a:spAutoFit/>
          </a:bodyPr>
          <a:lstStyle/>
          <a:p>
            <a:r>
              <a:rPr lang="it-IT" dirty="0"/>
              <a:t>A lato il </a:t>
            </a:r>
            <a:r>
              <a:rPr lang="it-IT" dirty="0" err="1"/>
              <a:t>css</a:t>
            </a:r>
            <a:r>
              <a:rPr lang="it-IT" dirty="0"/>
              <a:t> della versione mobile</a:t>
            </a:r>
          </a:p>
        </p:txBody>
      </p:sp>
    </p:spTree>
    <p:extLst>
      <p:ext uri="{BB962C8B-B14F-4D97-AF65-F5344CB8AC3E}">
        <p14:creationId xmlns:p14="http://schemas.microsoft.com/office/powerpoint/2010/main" val="2885502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99468-442B-44D8-8FB1-9E9E01386302}"/>
              </a:ext>
            </a:extLst>
          </p:cNvPr>
          <p:cNvSpPr>
            <a:spLocks noGrp="1"/>
          </p:cNvSpPr>
          <p:nvPr>
            <p:ph type="title"/>
          </p:nvPr>
        </p:nvSpPr>
        <p:spPr>
          <a:xfrm>
            <a:off x="-314328" y="290998"/>
            <a:ext cx="10182228" cy="518044"/>
          </a:xfrm>
        </p:spPr>
        <p:txBody>
          <a:bodyPr anchor="b">
            <a:normAutofit fontScale="90000"/>
          </a:bodyPr>
          <a:lstStyle/>
          <a:p>
            <a:pPr algn="r"/>
            <a:r>
              <a:rPr lang="it-IT" sz="4000" dirty="0">
                <a:solidFill>
                  <a:srgbClr val="FFFFFF"/>
                </a:solidFill>
              </a:rPr>
              <a:t>Visione generale della pagina</a:t>
            </a:r>
          </a:p>
        </p:txBody>
      </p:sp>
      <p:pic>
        <p:nvPicPr>
          <p:cNvPr id="5" name="Segnaposto contenuto 4">
            <a:extLst>
              <a:ext uri="{FF2B5EF4-FFF2-40B4-BE49-F238E27FC236}">
                <a16:creationId xmlns:a16="http://schemas.microsoft.com/office/drawing/2014/main" id="{C9A1ACE1-B245-40E5-8BEB-9FA7F4A392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9662" y="809042"/>
            <a:ext cx="5993118" cy="5791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9391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37FD-3195-4E6E-AA7F-8D790A0A8ABA}"/>
              </a:ext>
            </a:extLst>
          </p:cNvPr>
          <p:cNvSpPr>
            <a:spLocks noGrp="1"/>
          </p:cNvSpPr>
          <p:nvPr>
            <p:ph type="title"/>
          </p:nvPr>
        </p:nvSpPr>
        <p:spPr>
          <a:xfrm>
            <a:off x="-106532" y="52093"/>
            <a:ext cx="8961363" cy="549487"/>
          </a:xfrm>
        </p:spPr>
        <p:txBody>
          <a:bodyPr anchor="b">
            <a:normAutofit fontScale="90000"/>
          </a:bodyPr>
          <a:lstStyle/>
          <a:p>
            <a:pPr algn="r"/>
            <a:r>
              <a:rPr lang="it-IT" sz="4000" dirty="0">
                <a:solidFill>
                  <a:srgbClr val="FFFFFF"/>
                </a:solidFill>
              </a:rPr>
              <a:t>HTML E CSS DELLA PAGINA</a:t>
            </a:r>
          </a:p>
        </p:txBody>
      </p:sp>
      <p:pic>
        <p:nvPicPr>
          <p:cNvPr id="5" name="Segnaposto contenuto 4" descr="Immagine che contiene testo&#10;&#10;Descrizione generata automaticamente">
            <a:extLst>
              <a:ext uri="{FF2B5EF4-FFF2-40B4-BE49-F238E27FC236}">
                <a16:creationId xmlns:a16="http://schemas.microsoft.com/office/drawing/2014/main" id="{A1F313C5-4C83-40CB-AB5C-418E8A51A2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03" y="922063"/>
            <a:ext cx="4080260" cy="5546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magine 6" descr="Immagine che contiene testo&#10;&#10;Descrizione generata automaticamente">
            <a:extLst>
              <a:ext uri="{FF2B5EF4-FFF2-40B4-BE49-F238E27FC236}">
                <a16:creationId xmlns:a16="http://schemas.microsoft.com/office/drawing/2014/main" id="{6C1F9A71-5D83-42C0-922E-148132D26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9087" y="761726"/>
            <a:ext cx="3278514" cy="5867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Immagine 10" descr="Immagine che contiene testo&#10;&#10;Descrizione generata automaticamente">
            <a:extLst>
              <a:ext uri="{FF2B5EF4-FFF2-40B4-BE49-F238E27FC236}">
                <a16:creationId xmlns:a16="http://schemas.microsoft.com/office/drawing/2014/main" id="{B2C58C69-9E30-4C36-B19E-54AC56B2D7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662473"/>
            <a:ext cx="3886199" cy="5334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Immagine 18" descr="Immagine che contiene testo&#10;&#10;Descrizione generata automaticamente">
            <a:extLst>
              <a:ext uri="{FF2B5EF4-FFF2-40B4-BE49-F238E27FC236}">
                <a16:creationId xmlns:a16="http://schemas.microsoft.com/office/drawing/2014/main" id="{09C94B35-0268-49D2-B0A2-25A02D75DF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8970" y="5402825"/>
            <a:ext cx="1882140" cy="792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Immagine 23" descr="Immagine che contiene testo&#10;&#10;Descrizione generata automaticamente">
            <a:extLst>
              <a:ext uri="{FF2B5EF4-FFF2-40B4-BE49-F238E27FC236}">
                <a16:creationId xmlns:a16="http://schemas.microsoft.com/office/drawing/2014/main" id="{4CADDDC6-DCAE-4D5E-A76F-B4549BC650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0697" y="540687"/>
            <a:ext cx="3886200" cy="46641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50376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1168059" y="55605"/>
            <a:ext cx="7825022" cy="593875"/>
          </a:xfrm>
        </p:spPr>
        <p:txBody>
          <a:bodyPr anchor="b">
            <a:normAutofit fontScale="90000"/>
          </a:bodyPr>
          <a:lstStyle/>
          <a:p>
            <a:pPr algn="r"/>
            <a:r>
              <a:rPr lang="it-IT" sz="4000" dirty="0">
                <a:solidFill>
                  <a:srgbClr val="FFFFFF"/>
                </a:solidFill>
              </a:rPr>
              <a:t>FUNZIONE CARICAMENTO</a:t>
            </a:r>
          </a:p>
        </p:txBody>
      </p:sp>
      <p:sp>
        <p:nvSpPr>
          <p:cNvPr id="3" name="Content Placeholder 2">
            <a:extLst>
              <a:ext uri="{FF2B5EF4-FFF2-40B4-BE49-F238E27FC236}">
                <a16:creationId xmlns:a16="http://schemas.microsoft.com/office/drawing/2014/main" id="{651087AA-8D95-492E-A8B9-A69B9D366364}"/>
              </a:ext>
            </a:extLst>
          </p:cNvPr>
          <p:cNvSpPr>
            <a:spLocks noGrp="1"/>
          </p:cNvSpPr>
          <p:nvPr>
            <p:ph idx="1"/>
          </p:nvPr>
        </p:nvSpPr>
        <p:spPr>
          <a:xfrm>
            <a:off x="7420021" y="1576148"/>
            <a:ext cx="4149155" cy="4230645"/>
          </a:xfrm>
        </p:spPr>
        <p:txBody>
          <a:bodyPr anchor="ctr">
            <a:normAutofit/>
          </a:bodyPr>
          <a:lstStyle/>
          <a:p>
            <a:r>
              <a:rPr lang="it-IT" sz="2000" dirty="0"/>
              <a:t>La funzione </a:t>
            </a:r>
            <a:r>
              <a:rPr lang="it-IT" sz="2000" dirty="0" err="1"/>
              <a:t>addElement</a:t>
            </a:r>
            <a:r>
              <a:rPr lang="it-IT" sz="2000" dirty="0"/>
              <a:t> aggiunge i contenuti di contents.js all’interno della pagina HTML. Infine aggiunge alla scritta «Maggiori Dettagli» e al bottone «Aggiungi Preferiti» le relative funzioni. Per chiamare questa funzione usiamo:</a:t>
            </a:r>
          </a:p>
        </p:txBody>
      </p:sp>
      <p:pic>
        <p:nvPicPr>
          <p:cNvPr id="5" name="Immagine 4" descr="Immagine che contiene testo&#10;&#10;Descrizione generata automaticamente">
            <a:extLst>
              <a:ext uri="{FF2B5EF4-FFF2-40B4-BE49-F238E27FC236}">
                <a16:creationId xmlns:a16="http://schemas.microsoft.com/office/drawing/2014/main" id="{83C648ED-5238-4410-BD5A-2DB304F85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72" y="649480"/>
            <a:ext cx="11802456" cy="15760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magine 6" descr="Immagine che contiene testo&#10;&#10;Descrizione generata automaticamente">
            <a:extLst>
              <a:ext uri="{FF2B5EF4-FFF2-40B4-BE49-F238E27FC236}">
                <a16:creationId xmlns:a16="http://schemas.microsoft.com/office/drawing/2014/main" id="{270A2CE4-61BE-4AA1-BD14-77F9BD3D2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72" y="2403594"/>
            <a:ext cx="6910878" cy="43592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Immagine 10">
            <a:extLst>
              <a:ext uri="{FF2B5EF4-FFF2-40B4-BE49-F238E27FC236}">
                <a16:creationId xmlns:a16="http://schemas.microsoft.com/office/drawing/2014/main" id="{5F6E9208-FE2A-4FC0-9619-E819C2373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7525" y="4992210"/>
            <a:ext cx="3230880" cy="152400"/>
          </a:xfrm>
          <a:prstGeom prst="rect">
            <a:avLst/>
          </a:prstGeom>
        </p:spPr>
      </p:pic>
      <p:pic>
        <p:nvPicPr>
          <p:cNvPr id="15" name="Immagine 14" descr="Immagine che contiene testo&#10;&#10;Descrizione generata automaticamente">
            <a:extLst>
              <a:ext uri="{FF2B5EF4-FFF2-40B4-BE49-F238E27FC236}">
                <a16:creationId xmlns:a16="http://schemas.microsoft.com/office/drawing/2014/main" id="{0536CC7E-4427-4933-BB00-FA5EB9CA8A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1035" y="5425170"/>
            <a:ext cx="3307080" cy="1112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1803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958789" y="345216"/>
            <a:ext cx="8402070" cy="300912"/>
          </a:xfrm>
        </p:spPr>
        <p:txBody>
          <a:bodyPr anchor="b">
            <a:normAutofit fontScale="90000"/>
          </a:bodyPr>
          <a:lstStyle/>
          <a:p>
            <a:pPr algn="r"/>
            <a:r>
              <a:rPr lang="it-IT" sz="4000" dirty="0">
                <a:solidFill>
                  <a:srgbClr val="FFFFFF"/>
                </a:solidFill>
              </a:rPr>
              <a:t>VISIONE MAGGIORI DETTAGLI</a:t>
            </a: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8634590" y="1553888"/>
            <a:ext cx="3101690" cy="3888124"/>
          </a:xfrm>
        </p:spPr>
        <p:txBody>
          <a:bodyPr anchor="ctr">
            <a:normAutofit lnSpcReduction="10000"/>
          </a:bodyPr>
          <a:lstStyle/>
          <a:p>
            <a:r>
              <a:rPr lang="it-IT" sz="2000" dirty="0"/>
              <a:t>Quando si clicca su «Maggiori Dettagli» viene mostrata una descrizione del vagone e la scritta cambia in «Nascondi Dettagli». Quando si clicca nuovamente su «Nascondi Dettagli» la descrizione scompare e la scritta ritorna ad essere «Maggiori Dettagli». </a:t>
            </a:r>
          </a:p>
        </p:txBody>
      </p:sp>
      <p:pic>
        <p:nvPicPr>
          <p:cNvPr id="7" name="Immagine 6">
            <a:extLst>
              <a:ext uri="{FF2B5EF4-FFF2-40B4-BE49-F238E27FC236}">
                <a16:creationId xmlns:a16="http://schemas.microsoft.com/office/drawing/2014/main" id="{11174CBC-8D6C-4EC1-91B4-31E12BAE9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331" y="646128"/>
            <a:ext cx="7096255" cy="6115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Ovale 8">
            <a:extLst>
              <a:ext uri="{FF2B5EF4-FFF2-40B4-BE49-F238E27FC236}">
                <a16:creationId xmlns:a16="http://schemas.microsoft.com/office/drawing/2014/main" id="{712DAA3D-9780-4F51-B7DE-98F5D9D9B57B}"/>
              </a:ext>
            </a:extLst>
          </p:cNvPr>
          <p:cNvSpPr/>
          <p:nvPr/>
        </p:nvSpPr>
        <p:spPr>
          <a:xfrm>
            <a:off x="3639997" y="4997042"/>
            <a:ext cx="2066925" cy="1198485"/>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it-IT" dirty="0"/>
          </a:p>
        </p:txBody>
      </p:sp>
      <p:pic>
        <p:nvPicPr>
          <p:cNvPr id="11" name="Immagine 10">
            <a:extLst>
              <a:ext uri="{FF2B5EF4-FFF2-40B4-BE49-F238E27FC236}">
                <a16:creationId xmlns:a16="http://schemas.microsoft.com/office/drawing/2014/main" id="{45F00EE0-8E1E-4DFA-A9D1-182F4281FA85}"/>
              </a:ext>
            </a:extLst>
          </p:cNvPr>
          <p:cNvPicPr>
            <a:picLocks noChangeAspect="1"/>
          </p:cNvPicPr>
          <p:nvPr/>
        </p:nvPicPr>
        <p:blipFill>
          <a:blip r:embed="rId3"/>
          <a:stretch>
            <a:fillRect/>
          </a:stretch>
        </p:blipFill>
        <p:spPr>
          <a:xfrm>
            <a:off x="4520276" y="2597675"/>
            <a:ext cx="2078916" cy="1207113"/>
          </a:xfrm>
          <a:prstGeom prst="rect">
            <a:avLst/>
          </a:prstGeom>
        </p:spPr>
      </p:pic>
      <p:pic>
        <p:nvPicPr>
          <p:cNvPr id="13" name="Immagine 12">
            <a:extLst>
              <a:ext uri="{FF2B5EF4-FFF2-40B4-BE49-F238E27FC236}">
                <a16:creationId xmlns:a16="http://schemas.microsoft.com/office/drawing/2014/main" id="{987DE429-850E-4F26-8C9C-797E27D04124}"/>
              </a:ext>
            </a:extLst>
          </p:cNvPr>
          <p:cNvPicPr>
            <a:picLocks noChangeAspect="1"/>
          </p:cNvPicPr>
          <p:nvPr/>
        </p:nvPicPr>
        <p:blipFill>
          <a:blip r:embed="rId3"/>
          <a:stretch>
            <a:fillRect/>
          </a:stretch>
        </p:blipFill>
        <p:spPr>
          <a:xfrm>
            <a:off x="6004695" y="5004759"/>
            <a:ext cx="2078916" cy="1207113"/>
          </a:xfrm>
          <a:prstGeom prst="rect">
            <a:avLst/>
          </a:prstGeom>
        </p:spPr>
      </p:pic>
    </p:spTree>
    <p:extLst>
      <p:ext uri="{BB962C8B-B14F-4D97-AF65-F5344CB8AC3E}">
        <p14:creationId xmlns:p14="http://schemas.microsoft.com/office/powerpoint/2010/main" val="3560495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2192367" y="-2698391"/>
            <a:ext cx="7807266" cy="3387497"/>
          </a:xfrm>
        </p:spPr>
        <p:txBody>
          <a:bodyPr anchor="b">
            <a:normAutofit/>
          </a:bodyPr>
          <a:lstStyle/>
          <a:p>
            <a:pPr algn="r"/>
            <a:r>
              <a:rPr lang="it-IT" sz="4000" dirty="0">
                <a:solidFill>
                  <a:srgbClr val="FFFFFF"/>
                </a:solidFill>
              </a:rPr>
              <a:t>FUNZIONE </a:t>
            </a:r>
            <a:r>
              <a:rPr lang="it-IT" sz="4000" dirty="0" err="1">
                <a:solidFill>
                  <a:srgbClr val="FFFFFF"/>
                </a:solidFill>
              </a:rPr>
              <a:t>js</a:t>
            </a:r>
            <a:r>
              <a:rPr lang="it-IT" sz="4000" dirty="0">
                <a:solidFill>
                  <a:srgbClr val="FFFFFF"/>
                </a:solidFill>
              </a:rPr>
              <a:t> MAGGIORI DETTAGLI</a:t>
            </a: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7296284" y="392304"/>
            <a:ext cx="3628891" cy="5546047"/>
          </a:xfrm>
        </p:spPr>
        <p:txBody>
          <a:bodyPr anchor="ctr">
            <a:normAutofit/>
          </a:bodyPr>
          <a:lstStyle/>
          <a:p>
            <a:r>
              <a:rPr lang="it-IT" sz="2000" dirty="0"/>
              <a:t>La funzione esegui mi permette di effettuare ciò che è stato descritto nella slide precedente.</a:t>
            </a:r>
          </a:p>
        </p:txBody>
      </p:sp>
      <p:pic>
        <p:nvPicPr>
          <p:cNvPr id="5" name="Immagine 4" descr="Immagine che contiene testo&#10;&#10;Descrizione generata automaticamente">
            <a:extLst>
              <a:ext uri="{FF2B5EF4-FFF2-40B4-BE49-F238E27FC236}">
                <a16:creationId xmlns:a16="http://schemas.microsoft.com/office/drawing/2014/main" id="{DC761FA1-6D7C-4951-9B93-ADC385103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335" y="1930887"/>
            <a:ext cx="5463540" cy="2468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94131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7536650" y="421668"/>
            <a:ext cx="4039339" cy="856716"/>
          </a:xfrm>
        </p:spPr>
        <p:txBody>
          <a:bodyPr anchor="b">
            <a:normAutofit fontScale="90000"/>
          </a:bodyPr>
          <a:lstStyle/>
          <a:p>
            <a:pPr algn="ctr"/>
            <a:r>
              <a:rPr lang="it-IT" sz="4000" dirty="0">
                <a:solidFill>
                  <a:srgbClr val="FFFFFF"/>
                </a:solidFill>
              </a:rPr>
              <a:t>VISIONE AGGIUNGI AI PREFERITI</a:t>
            </a: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7680983" y="1121105"/>
            <a:ext cx="3974905" cy="5546047"/>
          </a:xfrm>
        </p:spPr>
        <p:txBody>
          <a:bodyPr anchor="ctr">
            <a:normAutofit fontScale="92500" lnSpcReduction="20000"/>
          </a:bodyPr>
          <a:lstStyle/>
          <a:p>
            <a:pPr algn="just"/>
            <a:r>
              <a:rPr lang="it-IT" sz="2000" dirty="0"/>
              <a:t>Quando si clicca su «Aggiungi ai preferiti», si apre la sezione «Le tue cabine preferite» dove vengono memorizzati i vagoni aggiunti dall’utente. Una volta cliccato il bottone «Aggiungi ai preferiti» la sua scritta interna diventa «Aggiunto ai preferiti». E’ possibile rimuovere la cabina dai preferiti pigiando il pulsante «Rimuovi dai preferiti». A questo punto si ripristinerà la scritta «Aggiungi ai preferiti» per il vagone che è stato rimosso dai preferiti. Se vengono eliminate tutte le cabine dai preferiti, si elimina la sezione «Le tue cabine preferite» e il sito ritorna ad essere come già mostrato nella slide 2.</a:t>
            </a:r>
          </a:p>
        </p:txBody>
      </p:sp>
      <p:pic>
        <p:nvPicPr>
          <p:cNvPr id="5" name="Immagine 4" descr="Immagine che contiene testo, interni, diverso, negozio&#10;&#10;Descrizione generata automaticamente">
            <a:extLst>
              <a:ext uri="{FF2B5EF4-FFF2-40B4-BE49-F238E27FC236}">
                <a16:creationId xmlns:a16="http://schemas.microsoft.com/office/drawing/2014/main" id="{9AEFE75B-4EFB-4A3C-B0F0-27BD090B1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76" y="51952"/>
            <a:ext cx="7343775" cy="67393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83895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958371" y="69533"/>
            <a:ext cx="9171050" cy="515860"/>
          </a:xfrm>
        </p:spPr>
        <p:txBody>
          <a:bodyPr anchor="b">
            <a:normAutofit fontScale="90000"/>
          </a:bodyPr>
          <a:lstStyle/>
          <a:p>
            <a:pPr algn="r"/>
            <a:r>
              <a:rPr lang="it-IT" sz="4000" dirty="0">
                <a:solidFill>
                  <a:srgbClr val="FFFFFF"/>
                </a:solidFill>
              </a:rPr>
              <a:t>FUNZIONE </a:t>
            </a:r>
            <a:r>
              <a:rPr lang="it-IT" sz="4000" dirty="0" err="1">
                <a:solidFill>
                  <a:srgbClr val="FFFFFF"/>
                </a:solidFill>
              </a:rPr>
              <a:t>js</a:t>
            </a:r>
            <a:r>
              <a:rPr lang="it-IT" sz="4000" dirty="0">
                <a:solidFill>
                  <a:srgbClr val="FFFFFF"/>
                </a:solidFill>
              </a:rPr>
              <a:t> AGGIUNGI AI PREFERITI</a:t>
            </a: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9207315" y="726560"/>
            <a:ext cx="2695575" cy="5546047"/>
          </a:xfrm>
        </p:spPr>
        <p:txBody>
          <a:bodyPr anchor="ctr">
            <a:normAutofit fontScale="85000" lnSpcReduction="20000"/>
          </a:bodyPr>
          <a:lstStyle/>
          <a:p>
            <a:r>
              <a:rPr lang="it-IT" sz="2000" dirty="0"/>
              <a:t>La funzione okay fa quanto detto nella slide precedente. Quando si creano i pulsanti «Rimuovi dai preferiti» anch’essi verranno implementati  della funzione okay come «Aggiungi ai preferiti». A seconda poi di quale pulsante verrà cliccato si entrerà nell’ </a:t>
            </a:r>
            <a:r>
              <a:rPr lang="it-IT" sz="2000" dirty="0" err="1"/>
              <a:t>if</a:t>
            </a:r>
            <a:r>
              <a:rPr lang="it-IT" sz="2000" dirty="0"/>
              <a:t> corrispondente. Infine aggiungo il controllo per vedere se la sezione «Le tue cabine preferite» contenga qualcosa, nel caso in cui non contenga  nulla, allora tale sezione verrà nascosta attraverso l’aggiunta della classe «</a:t>
            </a:r>
            <a:r>
              <a:rPr lang="it-IT" sz="2000" dirty="0" err="1"/>
              <a:t>hidden</a:t>
            </a:r>
            <a:r>
              <a:rPr lang="it-IT" sz="2000" dirty="0"/>
              <a:t>».</a:t>
            </a:r>
          </a:p>
        </p:txBody>
      </p:sp>
      <p:pic>
        <p:nvPicPr>
          <p:cNvPr id="8" name="Immagine 7" descr="Immagine che contiene testo&#10;&#10;Descrizione generata automaticamente">
            <a:extLst>
              <a:ext uri="{FF2B5EF4-FFF2-40B4-BE49-F238E27FC236}">
                <a16:creationId xmlns:a16="http://schemas.microsoft.com/office/drawing/2014/main" id="{0507B495-F951-4D07-BBDA-E1FE185F3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110" y="726560"/>
            <a:ext cx="8793480" cy="5920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95877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702858" y="0"/>
            <a:ext cx="4039339" cy="856716"/>
          </a:xfrm>
        </p:spPr>
        <p:txBody>
          <a:bodyPr anchor="b">
            <a:normAutofit/>
          </a:bodyPr>
          <a:lstStyle/>
          <a:p>
            <a:pPr algn="ctr"/>
            <a:r>
              <a:rPr lang="it-IT" sz="4000" dirty="0">
                <a:solidFill>
                  <a:srgbClr val="FFFFFF"/>
                </a:solidFill>
              </a:rPr>
              <a:t>RICERCA</a:t>
            </a:r>
          </a:p>
        </p:txBody>
      </p:sp>
      <p:sp>
        <p:nvSpPr>
          <p:cNvPr id="3" name="Content Placeholder 2">
            <a:extLst>
              <a:ext uri="{FF2B5EF4-FFF2-40B4-BE49-F238E27FC236}">
                <a16:creationId xmlns:a16="http://schemas.microsoft.com/office/drawing/2014/main" id="{BFF2E38C-F4DE-4D47-8590-BBA66F1B1435}"/>
              </a:ext>
            </a:extLst>
          </p:cNvPr>
          <p:cNvSpPr>
            <a:spLocks noGrp="1"/>
          </p:cNvSpPr>
          <p:nvPr>
            <p:ph idx="1"/>
          </p:nvPr>
        </p:nvSpPr>
        <p:spPr>
          <a:xfrm>
            <a:off x="677926" y="223104"/>
            <a:ext cx="3974905" cy="2645314"/>
          </a:xfrm>
        </p:spPr>
        <p:txBody>
          <a:bodyPr anchor="ctr">
            <a:normAutofit/>
          </a:bodyPr>
          <a:lstStyle/>
          <a:p>
            <a:pPr algn="just"/>
            <a:r>
              <a:rPr lang="it-IT" sz="2000" dirty="0"/>
              <a:t>Quando si scrive all’interno della barra di ricerca viene applicato un filtro alle cabine come mostrato nelle figure.</a:t>
            </a:r>
          </a:p>
        </p:txBody>
      </p:sp>
      <p:pic>
        <p:nvPicPr>
          <p:cNvPr id="6" name="Immagine 5">
            <a:extLst>
              <a:ext uri="{FF2B5EF4-FFF2-40B4-BE49-F238E27FC236}">
                <a16:creationId xmlns:a16="http://schemas.microsoft.com/office/drawing/2014/main" id="{C17FB39E-5E51-4D56-9143-842E03E532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564" y="131533"/>
            <a:ext cx="6589676" cy="26453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magine 7" descr="Immagine che contiene testo&#10;&#10;Descrizione generata automaticamente">
            <a:extLst>
              <a:ext uri="{FF2B5EF4-FFF2-40B4-BE49-F238E27FC236}">
                <a16:creationId xmlns:a16="http://schemas.microsoft.com/office/drawing/2014/main" id="{2EE1BDFD-DFD6-43EE-B261-674FBCB77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482" y="2776847"/>
            <a:ext cx="2833820" cy="3830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0" name="CasellaDiTesto 69">
            <a:extLst>
              <a:ext uri="{FF2B5EF4-FFF2-40B4-BE49-F238E27FC236}">
                <a16:creationId xmlns:a16="http://schemas.microsoft.com/office/drawing/2014/main" id="{992EE0B7-4C10-4EE0-BB74-D3F227D9B154}"/>
              </a:ext>
            </a:extLst>
          </p:cNvPr>
          <p:cNvSpPr txBox="1"/>
          <p:nvPr/>
        </p:nvSpPr>
        <p:spPr>
          <a:xfrm>
            <a:off x="6610904" y="2868418"/>
            <a:ext cx="3349841" cy="646331"/>
          </a:xfrm>
          <a:prstGeom prst="rect">
            <a:avLst/>
          </a:prstGeom>
          <a:noFill/>
        </p:spPr>
        <p:txBody>
          <a:bodyPr wrap="square" rtlCol="0">
            <a:spAutoFit/>
          </a:bodyPr>
          <a:lstStyle/>
          <a:p>
            <a:pPr algn="ctr" defTabSz="914400">
              <a:lnSpc>
                <a:spcPct val="90000"/>
              </a:lnSpc>
              <a:spcBef>
                <a:spcPct val="0"/>
              </a:spcBef>
            </a:pPr>
            <a:r>
              <a:rPr lang="it-IT" sz="4000" cap="all" dirty="0">
                <a:solidFill>
                  <a:srgbClr val="FFFFFF"/>
                </a:solidFill>
                <a:latin typeface="+mj-lt"/>
                <a:ea typeface="+mj-ea"/>
                <a:cs typeface="+mj-cs"/>
              </a:rPr>
              <a:t>FUNZIONE </a:t>
            </a:r>
            <a:r>
              <a:rPr lang="it-IT" sz="4000" cap="all" dirty="0" err="1">
                <a:solidFill>
                  <a:srgbClr val="FFFFFF"/>
                </a:solidFill>
                <a:latin typeface="+mj-lt"/>
                <a:ea typeface="+mj-ea"/>
                <a:cs typeface="+mj-cs"/>
              </a:rPr>
              <a:t>js</a:t>
            </a:r>
            <a:r>
              <a:rPr lang="it-IT" sz="4000" cap="all" dirty="0">
                <a:solidFill>
                  <a:srgbClr val="FFFFFF"/>
                </a:solidFill>
                <a:latin typeface="+mj-lt"/>
                <a:ea typeface="+mj-ea"/>
                <a:cs typeface="+mj-cs"/>
              </a:rPr>
              <a:t> </a:t>
            </a:r>
          </a:p>
        </p:txBody>
      </p:sp>
      <p:pic>
        <p:nvPicPr>
          <p:cNvPr id="71" name="Immagine 70">
            <a:extLst>
              <a:ext uri="{FF2B5EF4-FFF2-40B4-BE49-F238E27FC236}">
                <a16:creationId xmlns:a16="http://schemas.microsoft.com/office/drawing/2014/main" id="{DA45003B-A735-4CF8-8FD8-8FBCC4227813}"/>
              </a:ext>
            </a:extLst>
          </p:cNvPr>
          <p:cNvPicPr>
            <a:picLocks noChangeAspect="1"/>
          </p:cNvPicPr>
          <p:nvPr/>
        </p:nvPicPr>
        <p:blipFill>
          <a:blip r:embed="rId4"/>
          <a:stretch>
            <a:fillRect/>
          </a:stretch>
        </p:blipFill>
        <p:spPr>
          <a:xfrm>
            <a:off x="6096000" y="3514749"/>
            <a:ext cx="4785775" cy="2591025"/>
          </a:xfrm>
          <a:prstGeom prst="rect">
            <a:avLst/>
          </a:prstGeom>
        </p:spPr>
      </p:pic>
      <p:pic>
        <p:nvPicPr>
          <p:cNvPr id="72" name="Immagine 71">
            <a:extLst>
              <a:ext uri="{FF2B5EF4-FFF2-40B4-BE49-F238E27FC236}">
                <a16:creationId xmlns:a16="http://schemas.microsoft.com/office/drawing/2014/main" id="{68EF000A-8887-4C68-984C-80B6751FC87B}"/>
              </a:ext>
            </a:extLst>
          </p:cNvPr>
          <p:cNvPicPr>
            <a:picLocks noChangeAspect="1"/>
          </p:cNvPicPr>
          <p:nvPr/>
        </p:nvPicPr>
        <p:blipFill>
          <a:blip r:embed="rId5"/>
          <a:stretch>
            <a:fillRect/>
          </a:stretch>
        </p:blipFill>
        <p:spPr>
          <a:xfrm>
            <a:off x="6571529" y="6064970"/>
            <a:ext cx="3834716" cy="542591"/>
          </a:xfrm>
          <a:prstGeom prst="rect">
            <a:avLst/>
          </a:prstGeom>
        </p:spPr>
      </p:pic>
    </p:spTree>
    <p:extLst>
      <p:ext uri="{BB962C8B-B14F-4D97-AF65-F5344CB8AC3E}">
        <p14:creationId xmlns:p14="http://schemas.microsoft.com/office/powerpoint/2010/main" val="14529488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Circuito</Template>
  <TotalTime>145</TotalTime>
  <Words>366</Words>
  <Application>Microsoft Office PowerPoint</Application>
  <PresentationFormat>Widescreen</PresentationFormat>
  <Paragraphs>21</Paragraphs>
  <Slides>10</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10</vt:i4>
      </vt:variant>
    </vt:vector>
  </HeadingPairs>
  <TitlesOfParts>
    <vt:vector size="13" baseType="lpstr">
      <vt:lpstr>Arial</vt:lpstr>
      <vt:lpstr>Tw Cen MT</vt:lpstr>
      <vt:lpstr>Circuito</vt:lpstr>
      <vt:lpstr>MHW2</vt:lpstr>
      <vt:lpstr>Visione generale della pagina</vt:lpstr>
      <vt:lpstr>HTML E CSS DELLA PAGINA</vt:lpstr>
      <vt:lpstr>FUNZIONE CARICAMENTO</vt:lpstr>
      <vt:lpstr>VISIONE MAGGIORI DETTAGLI</vt:lpstr>
      <vt:lpstr>FUNZIONE js MAGGIORI DETTAGLI</vt:lpstr>
      <vt:lpstr>VISIONE AGGIUNGI AI PREFERITI</vt:lpstr>
      <vt:lpstr>FUNZIONE js AGGIUNGI AI PREFERITI</vt:lpstr>
      <vt:lpstr>RICERCA</vt:lpstr>
      <vt:lpstr>VERSIONE MOBILE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MHW1</dc:title>
  <dc:creator>Concetto Spampinato</dc:creator>
  <cp:lastModifiedBy>VINCENZO MICIELI</cp:lastModifiedBy>
  <cp:revision>17</cp:revision>
  <dcterms:created xsi:type="dcterms:W3CDTF">2021-03-24T16:57:46Z</dcterms:created>
  <dcterms:modified xsi:type="dcterms:W3CDTF">2021-04-11T08:57:46Z</dcterms:modified>
</cp:coreProperties>
</file>